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6" name="Ömer Katı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2-01T20:35:23.667">
    <p:pos x="196" y="725"/>
    <p:text>https://www.jpier.org/PIERL/view/18091401/</p:text>
  </p:cm>
  <p:cm authorId="0" idx="2" dt="2022-02-01T20:43:48.391">
    <p:pos x="4751" y="1579"/>
    <p:text>https://sci-hub.se/https://ieeexplore.ieee.org/document/4600025</p:text>
  </p:cm>
  <p:cm authorId="0" idx="3" dt="2022-02-01T21:01:21.148">
    <p:pos x="2550" y="2189"/>
    <p:text>https://sci-hub.se/https://digital-library.theiet.org/content/journals/10.1049/el.2011.1232</p:text>
  </p:cm>
  <p:cm authorId="0" idx="4" dt="2022-02-01T20:42:19.196">
    <p:pos x="2747" y="725"/>
    <p:text>https://sci-hub.se/https://ieeexplore.ieee.org/document/8365847</p:text>
  </p:cm>
  <p:cm authorId="0" idx="5" dt="2022-02-01T21:32:17.524">
    <p:pos x="196" y="2225"/>
    <p:text>https://sci-hub.se/https://ieeexplore.ieee.org/document/7317450/</p:text>
  </p:cm>
  <p:cm authorId="0" idx="6" dt="2022-02-01T21:05:03.108">
    <p:pos x="1944" y="2274"/>
    <p:text>https://sci-hub.se/https://ieeexplore.ieee.org/document/5427136/</p:text>
  </p:cm>
  <p:cm authorId="0" idx="7" dt="2022-02-02T08:47:46.587">
    <p:pos x="4429" y="2225"/>
    <p:text>https://sci-hub.se/10.1109/piers-fall.2017.8293397</p:text>
  </p:cm>
  <p:cm authorId="0" idx="8" dt="2022-02-02T08:47:46.587">
    <p:pos x="4429" y="2225"/>
    <p:text>planar dipole</p:text>
  </p:cm>
  <p:cm authorId="0" idx="9" dt="2022-02-01T20:38:02.051">
    <p:pos x="1961" y="725"/>
    <p:text>https://www.researchgate.net/publication/350517041_Asymmetric-Slit_Method_on_WiFi_Antenna_with_24_GHz_and_5_GHz_Frequency</p:text>
  </p:cm>
  <p:cm authorId="0" idx="10" dt="2022-02-01T21:02:25.777">
    <p:pos x="4751" y="874"/>
    <p:text>https://sci-hub.se/https://ieeexplore.ieee.org/document/8609377</p:text>
  </p:cm>
  <p:cm authorId="0" idx="11" dt="2022-02-01T20:48:38.482">
    <p:pos x="3849" y="725"/>
    <p:text>https://sci-hub.se/https://onlinelibrary.wiley.com/doi/abs/10.1002/mop.24801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2-02-01T21:27:18.960">
    <p:pos x="196" y="826"/>
    <p:text>https://www.google.com/url?q=https://www.jpier.org/PIERL/view/18091401/&amp;sa=D&amp;source=editors&amp;ust=1643751323668301&amp;usg=AOvVaw0c3DCCubUkfwfxrT8loOse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2-02-01T21:27:46.842">
    <p:pos x="124" y="202"/>
    <p:text>https://www.google.com/url?q=https://www.researchgate.net/publication/350517041_Asymmetric-Slit_Method_on_WiFi_Antenna_with_24_GHz_and_5_GHz_Frequency&amp;sa=D&amp;source=editors&amp;ust=1643751482053226&amp;usg=AOvVaw11PJxIV-lVmAn8RHSWDMiV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2-02-01T21:32:32.564">
    <p:pos x="1717" y="141"/>
    <p:text>https://sci-hub.se/https://ieeexplore.ieee.org/document/7317450/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2-02-02T07:12:12.028">
    <p:pos x="229" y="202"/>
    <p:text>https://sci-hub.se/https://ieeexplore.ieee.org/document/8365847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2-02-01T22:01:11.542">
    <p:pos x="0" y="0"/>
    <p:text>https://www.google.com/url?q=https://sci-hub.se/https://onlinelibrary.wiley.com/doi/abs/10.1002/mop.24801&amp;sa=D&amp;source=editors&amp;ust=1643752118488887&amp;usg=AOvVaw2WOEidZP0SqVNH3kI97nrw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url?sa=i&amp;url=https%3A%2F%2Fwww.researchgate.net%2Ffigure%2FAperture-Coupled-feed-technique_fig3_335960799&amp;psig=AOvVaw03-saPdORqZ47nggu80clO&amp;ust=1643821182487000&amp;source=images&amp;cd=vfe&amp;ved=0CAwQjhxqFwoTCIDUg5_93vUCFQAAAAAdAAAAABAD" TargetMode="External"/><Relationship Id="rId3" Type="http://schemas.openxmlformats.org/officeDocument/2006/relationships/hyperlink" Target="https://www.google.com/url?sa=i&amp;url=https%3A%2F%2Fwww.ripublication.com%2Firph%2Fijeee_spl%2Fijeeev7n9_16.pdf&amp;psig=AOvVaw0obL0gE_vfUiogz_5bsQoN&amp;ust=1643821287335000&amp;source=images&amp;cd=vfe&amp;ved=0CAwQjhxqFwoTCOif9dP93vUCFQAAAAAdAAAAABAI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005246c2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005246c2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005246c2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005246c2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005246c2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005246c2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005246c2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005246c2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005246c2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005246c2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005246c2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005246c2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005246c2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005246c2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005246c2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005246c2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005246c2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005246c2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005246c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005246c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005246c2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005246c2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2"/>
              </a:rPr>
              <a:t>aperture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3"/>
              </a:rPr>
              <a:t>inset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005246c2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005246c2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005246c2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005246c2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005246c2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005246c2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005246c2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005246c2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4.xml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5.xml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6.xml"/><Relationship Id="rId4" Type="http://schemas.openxmlformats.org/officeDocument/2006/relationships/image" Target="../media/image8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3" Type="http://schemas.openxmlformats.org/officeDocument/2006/relationships/image" Target="../media/image20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30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 Dual-band Tooth-shaped Microstrip Antenna for WiFi applications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20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Ömer Katı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2</a:t>
            </a:r>
            <a:r>
              <a:rPr lang="tr"/>
              <a:t>/</a:t>
            </a:r>
            <a:r>
              <a:rPr lang="tr"/>
              <a:t>2</a:t>
            </a:r>
            <a:r>
              <a:rPr lang="tr"/>
              <a:t>/</a:t>
            </a:r>
            <a:r>
              <a:rPr lang="tr"/>
              <a:t>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761" y="225275"/>
            <a:ext cx="3690475" cy="19928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1263" y="2466975"/>
            <a:ext cx="4841475" cy="239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/>
          <p:nvPr/>
        </p:nvCxnSpPr>
        <p:spPr>
          <a:xfrm>
            <a:off x="2550325" y="2968225"/>
            <a:ext cx="424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25" y="321475"/>
            <a:ext cx="3308500" cy="463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0650" y="1615475"/>
            <a:ext cx="2077725" cy="17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6237" y="432838"/>
            <a:ext cx="2994425" cy="42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3505084" cy="5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762" y="139963"/>
            <a:ext cx="5334114" cy="480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Antenna Design</a:t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02450"/>
            <a:ext cx="3882680" cy="14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103" y="560525"/>
            <a:ext cx="2401097" cy="169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1350" y="2252550"/>
            <a:ext cx="6621301" cy="231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437835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598" y="-12"/>
            <a:ext cx="4832400" cy="213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5538" y="2139700"/>
            <a:ext cx="4224536" cy="30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98" y="0"/>
            <a:ext cx="300350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750" y="585775"/>
            <a:ext cx="44005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4832400" y="445025"/>
            <a:ext cx="399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Conclusion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"/>
              <a:t>Size reduction (-35%)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"/>
              <a:t>802.11ax for Europe (2.4-2.485  GHz,  5.150-5.875  GHz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"/>
              <a:t>G</a:t>
            </a:r>
            <a:r>
              <a:rPr baseline="-25000" lang="tr"/>
              <a:t>max</a:t>
            </a:r>
            <a:r>
              <a:rPr lang="tr"/>
              <a:t> @ 5.5 GHz increased by 2.65 dBi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"/>
              <a:t>e</a:t>
            </a:r>
            <a:r>
              <a:rPr baseline="-25000" lang="tr"/>
              <a:t>2.4GHz</a:t>
            </a:r>
            <a:r>
              <a:rPr lang="tr"/>
              <a:t> = 0.955 and e</a:t>
            </a:r>
            <a:r>
              <a:rPr baseline="-25000" lang="tr"/>
              <a:t>5GHz</a:t>
            </a:r>
            <a:r>
              <a:rPr lang="tr"/>
              <a:t> = 0.916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"/>
              <a:t>Omnidirectional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277" y="445025"/>
            <a:ext cx="2808742" cy="41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802.11ax (Wi-Fi 6 &amp; 6E)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tr">
                <a:solidFill>
                  <a:schemeClr val="dk1"/>
                </a:solidFill>
              </a:rPr>
              <a:t>focuses on efficiency and performance (High efficiency)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tr">
                <a:solidFill>
                  <a:schemeClr val="dk1"/>
                </a:solidFill>
              </a:rPr>
              <a:t>Speed, 40% higher than WiFi5</a:t>
            </a:r>
            <a:r>
              <a:rPr lang="tr">
                <a:solidFill>
                  <a:schemeClr val="dk1"/>
                </a:solidFill>
              </a:rPr>
              <a:t> (expected)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tr">
                <a:solidFill>
                  <a:schemeClr val="dk1"/>
                </a:solidFill>
              </a:rPr>
              <a:t>4 times the throughput-per-area of 802.11ac (hence High Efficiency)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tr">
                <a:solidFill>
                  <a:schemeClr val="dk1"/>
                </a:solidFill>
              </a:rPr>
              <a:t>Dense Environments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tr">
                <a:solidFill>
                  <a:schemeClr val="dk1"/>
                </a:solidFill>
              </a:rPr>
              <a:t>Target Wake Time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50" y="1633050"/>
            <a:ext cx="8141877" cy="8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802.11ax (Wi-Fi 6 &amp; 6E)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4400"/>
              <a:t>source: https://linxtechnologies.com/wp/lp/wifi-6/</a:t>
            </a:r>
            <a:endParaRPr sz="44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283677" cy="35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1264450" y="1778800"/>
            <a:ext cx="4393500" cy="148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microstrip antennas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"/>
              <a:t>satellite comms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"/>
              <a:t>wearable devices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"/>
              <a:t>array or single for WiFi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tr"/>
              <a:t>radio freq. identification (RFID)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asdfa"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825" y="923885"/>
            <a:ext cx="1771700" cy="14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782150" y="1881591"/>
            <a:ext cx="2658364" cy="14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0825" y="2365802"/>
            <a:ext cx="1771700" cy="182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2525" y="1114700"/>
            <a:ext cx="1427856" cy="29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Feeding techniques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105" y="1155700"/>
            <a:ext cx="3018006" cy="14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13" y="1155700"/>
            <a:ext cx="2481464" cy="14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0638" y="2571750"/>
            <a:ext cx="2424706" cy="19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5100" y="2746388"/>
            <a:ext cx="27717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Patch Shapes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000" y="1152463"/>
            <a:ext cx="331470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700" y="1152475"/>
            <a:ext cx="247530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7001" y="2724100"/>
            <a:ext cx="3314700" cy="164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6">
            <a:alphaModFix/>
          </a:blip>
          <a:srcRect b="8892" l="0" r="49441" t="0"/>
          <a:stretch/>
        </p:blipFill>
        <p:spPr>
          <a:xfrm>
            <a:off x="4991700" y="2724100"/>
            <a:ext cx="1467896" cy="184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Various antennas for WiFi applications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533225"/>
            <a:ext cx="2646313" cy="1429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52475"/>
            <a:ext cx="2752099" cy="2323634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3100" y="1152475"/>
            <a:ext cx="1195808" cy="2323626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61001" y="1152475"/>
            <a:ext cx="1700020" cy="23807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3400" y="2507169"/>
            <a:ext cx="1554175" cy="12050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0337" y="1152475"/>
            <a:ext cx="1433050" cy="207950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32225" y="3533225"/>
            <a:ext cx="1800075" cy="151539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43400" y="1388875"/>
            <a:ext cx="1600600" cy="949293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48450" y="3476102"/>
            <a:ext cx="2901407" cy="16674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86125" y="3610850"/>
            <a:ext cx="879949" cy="1532651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12175"/>
            <a:ext cx="2840200" cy="2398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0"/>
          <p:cNvCxnSpPr>
            <a:endCxn id="123" idx="1"/>
          </p:cNvCxnSpPr>
          <p:nvPr/>
        </p:nvCxnSpPr>
        <p:spPr>
          <a:xfrm flipH="1" rot="5400000">
            <a:off x="-129425" y="1210025"/>
            <a:ext cx="1192200" cy="545700"/>
          </a:xfrm>
          <a:prstGeom prst="curvedConnector4">
            <a:avLst>
              <a:gd fmla="val 41608" name="adj1"/>
              <a:gd fmla="val 14363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20"/>
          <p:cNvSpPr txBox="1"/>
          <p:nvPr/>
        </p:nvSpPr>
        <p:spPr>
          <a:xfrm>
            <a:off x="193825" y="686675"/>
            <a:ext cx="13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higher band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1696813" y="886775"/>
            <a:ext cx="13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lower </a:t>
            </a:r>
            <a:r>
              <a:rPr lang="tr"/>
              <a:t>band</a:t>
            </a:r>
            <a:endParaRPr/>
          </a:p>
        </p:txBody>
      </p:sp>
      <p:cxnSp>
        <p:nvCxnSpPr>
          <p:cNvPr id="125" name="Google Shape;125;p20"/>
          <p:cNvCxnSpPr>
            <a:endCxn id="124" idx="1"/>
          </p:cNvCxnSpPr>
          <p:nvPr/>
        </p:nvCxnSpPr>
        <p:spPr>
          <a:xfrm rot="-5400000">
            <a:off x="839863" y="1297025"/>
            <a:ext cx="1067100" cy="646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20"/>
          <p:cNvSpPr txBox="1"/>
          <p:nvPr/>
        </p:nvSpPr>
        <p:spPr>
          <a:xfrm>
            <a:off x="3151888" y="3578775"/>
            <a:ext cx="130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gain enhancement</a:t>
            </a:r>
            <a:endParaRPr/>
          </a:p>
        </p:txBody>
      </p:sp>
      <p:cxnSp>
        <p:nvCxnSpPr>
          <p:cNvPr id="127" name="Google Shape;127;p20"/>
          <p:cNvCxnSpPr>
            <a:stCxn id="126" idx="1"/>
          </p:cNvCxnSpPr>
          <p:nvPr/>
        </p:nvCxnSpPr>
        <p:spPr>
          <a:xfrm rot="10800000">
            <a:off x="2443288" y="2240175"/>
            <a:ext cx="708600" cy="16464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" name="Google Shape;128;p20"/>
          <p:cNvPicPr preferRelativeResize="0"/>
          <p:nvPr/>
        </p:nvPicPr>
        <p:blipFill rotWithShape="1">
          <a:blip r:embed="rId5">
            <a:alphaModFix/>
          </a:blip>
          <a:srcRect b="8218" l="55752" r="0" t="12761"/>
          <a:stretch/>
        </p:blipFill>
        <p:spPr>
          <a:xfrm>
            <a:off x="5521225" y="2353875"/>
            <a:ext cx="3561324" cy="28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5">
            <a:alphaModFix/>
          </a:blip>
          <a:srcRect b="7629" l="0" r="45148" t="0"/>
          <a:stretch/>
        </p:blipFill>
        <p:spPr>
          <a:xfrm>
            <a:off x="3199825" y="48125"/>
            <a:ext cx="3668899" cy="27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50" y="321475"/>
            <a:ext cx="2374400" cy="46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3032525" y="321475"/>
            <a:ext cx="196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asymmetrical slit method</a:t>
            </a:r>
            <a:endParaRPr/>
          </a:p>
        </p:txBody>
      </p:sp>
      <p:cxnSp>
        <p:nvCxnSpPr>
          <p:cNvPr id="136" name="Google Shape;136;p21"/>
          <p:cNvCxnSpPr>
            <a:endCxn id="135" idx="1"/>
          </p:cNvCxnSpPr>
          <p:nvPr/>
        </p:nvCxnSpPr>
        <p:spPr>
          <a:xfrm rot="-5400000">
            <a:off x="244925" y="1777375"/>
            <a:ext cx="3935700" cy="1639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3425" y="1335050"/>
            <a:ext cx="6094826" cy="23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